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95" r:id="rId3"/>
    <p:sldId id="299" r:id="rId4"/>
    <p:sldId id="300" r:id="rId5"/>
    <p:sldId id="330" r:id="rId6"/>
    <p:sldId id="302" r:id="rId7"/>
    <p:sldId id="303" r:id="rId8"/>
    <p:sldId id="304" r:id="rId9"/>
    <p:sldId id="311" r:id="rId10"/>
    <p:sldId id="305" r:id="rId11"/>
    <p:sldId id="307" r:id="rId12"/>
    <p:sldId id="308" r:id="rId13"/>
    <p:sldId id="309" r:id="rId14"/>
    <p:sldId id="310" r:id="rId15"/>
    <p:sldId id="316" r:id="rId16"/>
    <p:sldId id="312" r:id="rId17"/>
    <p:sldId id="313" r:id="rId18"/>
    <p:sldId id="327" r:id="rId19"/>
    <p:sldId id="328" r:id="rId20"/>
    <p:sldId id="314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28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2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80E60-2A41-4EEB-97B4-CFC4D5260692}" type="doc">
      <dgm:prSet loTypeId="urn:microsoft.com/office/officeart/2005/8/layout/chevron1" loCatId="process" qsTypeId="urn:microsoft.com/office/officeart/2005/8/quickstyle/3d7" qsCatId="3D" csTypeId="urn:microsoft.com/office/officeart/2005/8/colors/accent1_2" csCatId="accent1" phldr="1"/>
      <dgm:spPr/>
    </dgm:pt>
    <dgm:pt modelId="{C04C419C-DFA8-49F8-899F-B934557C344B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2017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억달러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012741-44B1-41CC-8A08-29DF819725A6}" type="parTrans" cxnId="{22DB1FB4-E6C9-4FCE-BE1E-A3B8CCE2F14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B0FCF5-22B0-4230-81FC-020E0EF5A2AE}" type="sibTrans" cxnId="{22DB1FB4-E6C9-4FCE-BE1E-A3B8CCE2F14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5CC863-4078-4D84-9C18-56631A48C0B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2025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endParaRPr lang="en-US" altLang="ko-KR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186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억 달러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C0BE20-51CD-4594-A38B-38A61734EAC5}" type="parTrans" cxnId="{E689E324-89AB-4AD7-A9FE-B9C5719E010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A65F36-99CE-494D-AD02-4758C6E27310}" type="sibTrans" cxnId="{E689E324-89AB-4AD7-A9FE-B9C5719E010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A7FBBE-0943-4AA3-B45F-7BA18C0BB42F}" type="pres">
      <dgm:prSet presAssocID="{99C80E60-2A41-4EEB-97B4-CFC4D5260692}" presName="Name0" presStyleCnt="0">
        <dgm:presLayoutVars>
          <dgm:dir/>
          <dgm:animLvl val="lvl"/>
          <dgm:resizeHandles val="exact"/>
        </dgm:presLayoutVars>
      </dgm:prSet>
      <dgm:spPr/>
    </dgm:pt>
    <dgm:pt modelId="{85DA3811-F68F-47BC-9631-3CD8177D3162}" type="pres">
      <dgm:prSet presAssocID="{C04C419C-DFA8-49F8-899F-B934557C344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2302C0-4382-42E5-AAAD-1AA1B18E1B87}" type="pres">
      <dgm:prSet presAssocID="{4DB0FCF5-22B0-4230-81FC-020E0EF5A2AE}" presName="parTxOnlySpace" presStyleCnt="0"/>
      <dgm:spPr/>
    </dgm:pt>
    <dgm:pt modelId="{A16AF12D-9B1F-4805-AD58-6FFE25427524}" type="pres">
      <dgm:prSet presAssocID="{235CC863-4078-4D84-9C18-56631A48C0B1}" presName="parTxOnly" presStyleLbl="node1" presStyleIdx="1" presStyleCnt="2" custScaleX="1123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DEAF53F-D54D-4BF9-81C2-303ABBD265FE}" type="presOf" srcId="{235CC863-4078-4D84-9C18-56631A48C0B1}" destId="{A16AF12D-9B1F-4805-AD58-6FFE25427524}" srcOrd="0" destOrd="0" presId="urn:microsoft.com/office/officeart/2005/8/layout/chevron1"/>
    <dgm:cxn modelId="{92D265AB-9E26-4FB3-9817-B2D2964FCAE9}" type="presOf" srcId="{99C80E60-2A41-4EEB-97B4-CFC4D5260692}" destId="{D9A7FBBE-0943-4AA3-B45F-7BA18C0BB42F}" srcOrd="0" destOrd="0" presId="urn:microsoft.com/office/officeart/2005/8/layout/chevron1"/>
    <dgm:cxn modelId="{22DB1FB4-E6C9-4FCE-BE1E-A3B8CCE2F147}" srcId="{99C80E60-2A41-4EEB-97B4-CFC4D5260692}" destId="{C04C419C-DFA8-49F8-899F-B934557C344B}" srcOrd="0" destOrd="0" parTransId="{49012741-44B1-41CC-8A08-29DF819725A6}" sibTransId="{4DB0FCF5-22B0-4230-81FC-020E0EF5A2AE}"/>
    <dgm:cxn modelId="{E689E324-89AB-4AD7-A9FE-B9C5719E010B}" srcId="{99C80E60-2A41-4EEB-97B4-CFC4D5260692}" destId="{235CC863-4078-4D84-9C18-56631A48C0B1}" srcOrd="1" destOrd="0" parTransId="{C4C0BE20-51CD-4594-A38B-38A61734EAC5}" sibTransId="{AFA65F36-99CE-494D-AD02-4758C6E27310}"/>
    <dgm:cxn modelId="{5EBC69A2-32D9-4E39-8625-AD2C4793DFAE}" type="presOf" srcId="{C04C419C-DFA8-49F8-899F-B934557C344B}" destId="{85DA3811-F68F-47BC-9631-3CD8177D3162}" srcOrd="0" destOrd="0" presId="urn:microsoft.com/office/officeart/2005/8/layout/chevron1"/>
    <dgm:cxn modelId="{BBE1D02F-EE94-4F95-B80A-8D36B9B05BD7}" type="presParOf" srcId="{D9A7FBBE-0943-4AA3-B45F-7BA18C0BB42F}" destId="{85DA3811-F68F-47BC-9631-3CD8177D3162}" srcOrd="0" destOrd="0" presId="urn:microsoft.com/office/officeart/2005/8/layout/chevron1"/>
    <dgm:cxn modelId="{A517E2D9-3EA4-4817-83C9-8C3A11B90BA3}" type="presParOf" srcId="{D9A7FBBE-0943-4AA3-B45F-7BA18C0BB42F}" destId="{F22302C0-4382-42E5-AAAD-1AA1B18E1B87}" srcOrd="1" destOrd="0" presId="urn:microsoft.com/office/officeart/2005/8/layout/chevron1"/>
    <dgm:cxn modelId="{61BD3F3E-BBAE-4E5F-A389-0D8B7F6523AE}" type="presParOf" srcId="{D9A7FBBE-0943-4AA3-B45F-7BA18C0BB42F}" destId="{A16AF12D-9B1F-4805-AD58-6FFE25427524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B77460-809F-4534-B8AD-BB7E2B2DC2C6}" type="doc">
      <dgm:prSet loTypeId="urn:microsoft.com/office/officeart/2005/8/layout/p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62361C9-36A7-4FE9-8ED2-826AE6B319F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자동차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72DFC7-0654-4ADD-A477-4E47C8CBB73F}" type="parTrans" cxnId="{F1A89CFE-28B0-4941-839E-5F1F79413F5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1FABD6-3480-4364-ADB6-29D7CA73E88E}" type="sibTrans" cxnId="{F1A89CFE-28B0-4941-839E-5F1F79413F5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387137E-A4AE-4C48-9005-8A0C28D179D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기계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BE2C00E-F18E-48AB-BE1F-3EEBEF525BF4}" type="parTrans" cxnId="{D17C0850-7ADB-4D5D-B5CF-840E84B70F9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6DF129-A17B-4282-8284-8BC6F9D08E53}" type="sibTrans" cxnId="{D17C0850-7ADB-4D5D-B5CF-840E84B70F9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6FE2BA6-156B-404E-A54E-2DDD165D5E5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병원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66B4A5-3114-4E6E-8125-D93F231653F7}" type="parTrans" cxnId="{C7F1C339-338B-42BA-BDA5-4C31571C89F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70113D9-F02E-4868-B5C5-1428CA88069B}" type="sibTrans" cxnId="{C7F1C339-338B-42BA-BDA5-4C31571C89F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C845E4F-1A88-4C19-BBC6-6400AA37F672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식품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78BCC6-FAD5-4147-BAB2-7ABECBA77CFF}" type="parTrans" cxnId="{899C5BAC-F638-414B-9B72-BE48BDF6705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6B5E058-0E8B-4397-9ED1-44086DA1BDF1}" type="sibTrans" cxnId="{899C5BAC-F638-414B-9B72-BE48BDF6705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F291BBB-FA29-4E68-99FA-A7C06EB28C02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학교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31ECD7-8B0F-4201-A2F1-8DCB991C7E78}" type="parTrans" cxnId="{D053B624-FE03-42D3-AF94-A52F8081FAD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52ACD2-2A80-4624-80E6-87C4F71DABA4}" type="sibTrans" cxnId="{D053B624-FE03-42D3-AF94-A52F8081FAD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46DB35-7893-4E7C-AB7E-D84DD101FF3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전기전자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4AD9FC-B7AB-4C84-890D-70105825BAE3}" type="parTrans" cxnId="{75D3C200-B81A-4570-8D4D-50D29B6C3C1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A6B9B92-0186-4541-A6A6-6A9F8DF0A4E7}" type="sibTrans" cxnId="{75D3C200-B81A-4570-8D4D-50D29B6C3C1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324119-1857-439A-B266-DCA3568F44D1}" type="pres">
      <dgm:prSet presAssocID="{52B77460-809F-4534-B8AD-BB7E2B2DC2C6}" presName="Name0" presStyleCnt="0">
        <dgm:presLayoutVars>
          <dgm:dir/>
          <dgm:resizeHandles val="exact"/>
        </dgm:presLayoutVars>
      </dgm:prSet>
      <dgm:spPr/>
    </dgm:pt>
    <dgm:pt modelId="{4CA80F4F-9E3B-418C-94E7-234F799CCD37}" type="pres">
      <dgm:prSet presAssocID="{B62361C9-36A7-4FE9-8ED2-826AE6B319FC}" presName="compNode" presStyleCnt="0"/>
      <dgm:spPr/>
    </dgm:pt>
    <dgm:pt modelId="{412C9E32-87D7-4E74-8A49-97B3AB82D8C8}" type="pres">
      <dgm:prSet presAssocID="{B62361C9-36A7-4FE9-8ED2-826AE6B319FC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F61B933-6DD1-43BF-81E6-CCF73B36B7A4}" type="pres">
      <dgm:prSet presAssocID="{B62361C9-36A7-4FE9-8ED2-826AE6B319FC}" presName="textRect" presStyleLbl="revTx" presStyleIdx="0" presStyleCnt="6">
        <dgm:presLayoutVars>
          <dgm:bulletEnabled val="1"/>
        </dgm:presLayoutVars>
      </dgm:prSet>
      <dgm:spPr/>
    </dgm:pt>
    <dgm:pt modelId="{DDBEB1D3-25B1-4805-8FFD-3D7D25AD4F3A}" type="pres">
      <dgm:prSet presAssocID="{081FABD6-3480-4364-ADB6-29D7CA73E88E}" presName="sibTrans" presStyleLbl="sibTrans2D1" presStyleIdx="0" presStyleCnt="0"/>
      <dgm:spPr/>
    </dgm:pt>
    <dgm:pt modelId="{AD9649AF-DAA0-4752-A862-1331630D3A6A}" type="pres">
      <dgm:prSet presAssocID="{6446DB35-7893-4E7C-AB7E-D84DD101FF39}" presName="compNode" presStyleCnt="0"/>
      <dgm:spPr/>
    </dgm:pt>
    <dgm:pt modelId="{D1F24A82-3C5E-46F0-B004-1F5D2EF650FE}" type="pres">
      <dgm:prSet presAssocID="{6446DB35-7893-4E7C-AB7E-D84DD101FF39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6C7960FA-FF37-49AD-B024-65ACDD7E8874}" type="pres">
      <dgm:prSet presAssocID="{6446DB35-7893-4E7C-AB7E-D84DD101FF39}" presName="textRect" presStyleLbl="revTx" presStyleIdx="1" presStyleCnt="6">
        <dgm:presLayoutVars>
          <dgm:bulletEnabled val="1"/>
        </dgm:presLayoutVars>
      </dgm:prSet>
      <dgm:spPr/>
    </dgm:pt>
    <dgm:pt modelId="{171FE53E-D19A-48A6-BE41-D037A1D9B8B2}" type="pres">
      <dgm:prSet presAssocID="{1A6B9B92-0186-4541-A6A6-6A9F8DF0A4E7}" presName="sibTrans" presStyleLbl="sibTrans2D1" presStyleIdx="0" presStyleCnt="0"/>
      <dgm:spPr/>
    </dgm:pt>
    <dgm:pt modelId="{A7E7C8EA-E885-4C2C-BD9C-45B936699213}" type="pres">
      <dgm:prSet presAssocID="{5387137E-A4AE-4C48-9005-8A0C28D179DC}" presName="compNode" presStyleCnt="0"/>
      <dgm:spPr/>
    </dgm:pt>
    <dgm:pt modelId="{7E437905-2BD4-4476-9D6E-97976A31771F}" type="pres">
      <dgm:prSet presAssocID="{5387137E-A4AE-4C48-9005-8A0C28D179DC}" presName="pictRect" presStyleLbl="node1" presStyleIdx="2" presStyleCnt="6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</dgm:pt>
    <dgm:pt modelId="{D3877A91-6823-4C85-9B32-CCF7A264FB12}" type="pres">
      <dgm:prSet presAssocID="{5387137E-A4AE-4C48-9005-8A0C28D179DC}" presName="textRect" presStyleLbl="revTx" presStyleIdx="2" presStyleCnt="6">
        <dgm:presLayoutVars>
          <dgm:bulletEnabled val="1"/>
        </dgm:presLayoutVars>
      </dgm:prSet>
      <dgm:spPr/>
    </dgm:pt>
    <dgm:pt modelId="{12A25503-6969-4525-8CA4-438E1DE7525D}" type="pres">
      <dgm:prSet presAssocID="{B86DF129-A17B-4282-8284-8BC6F9D08E53}" presName="sibTrans" presStyleLbl="sibTrans2D1" presStyleIdx="0" presStyleCnt="0"/>
      <dgm:spPr/>
    </dgm:pt>
    <dgm:pt modelId="{95C364E6-6F8D-4A88-9E25-D8F55380C93F}" type="pres">
      <dgm:prSet presAssocID="{66FE2BA6-156B-404E-A54E-2DDD165D5E54}" presName="compNode" presStyleCnt="0"/>
      <dgm:spPr/>
    </dgm:pt>
    <dgm:pt modelId="{5AA187DE-3F8D-4C4D-8701-97391942128C}" type="pres">
      <dgm:prSet presAssocID="{66FE2BA6-156B-404E-A54E-2DDD165D5E54}" presName="pictRect" presStyleLbl="node1" presStyleIdx="3" presStyleCnt="6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62CD1442-F441-4047-BC53-A1161E600C1D}" type="pres">
      <dgm:prSet presAssocID="{66FE2BA6-156B-404E-A54E-2DDD165D5E54}" presName="textRect" presStyleLbl="revTx" presStyleIdx="3" presStyleCnt="6">
        <dgm:presLayoutVars>
          <dgm:bulletEnabled val="1"/>
        </dgm:presLayoutVars>
      </dgm:prSet>
      <dgm:spPr/>
    </dgm:pt>
    <dgm:pt modelId="{3496394D-3779-4017-AECA-CF7B2D4F3C2E}" type="pres">
      <dgm:prSet presAssocID="{470113D9-F02E-4868-B5C5-1428CA88069B}" presName="sibTrans" presStyleLbl="sibTrans2D1" presStyleIdx="0" presStyleCnt="0"/>
      <dgm:spPr/>
    </dgm:pt>
    <dgm:pt modelId="{BC04E88B-F8C4-47A3-9F54-B1EF417E9503}" type="pres">
      <dgm:prSet presAssocID="{9C845E4F-1A88-4C19-BBC6-6400AA37F672}" presName="compNode" presStyleCnt="0"/>
      <dgm:spPr/>
    </dgm:pt>
    <dgm:pt modelId="{A3D0D73A-6AE4-4CB9-948C-07780FBFE852}" type="pres">
      <dgm:prSet presAssocID="{9C845E4F-1A88-4C19-BBC6-6400AA37F672}" presName="pictRect" presStyleLbl="node1" presStyleIdx="4" presStyleCnt="6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</dgm:pt>
    <dgm:pt modelId="{415EE1EC-A716-4D53-9F48-DB3DF7A89929}" type="pres">
      <dgm:prSet presAssocID="{9C845E4F-1A88-4C19-BBC6-6400AA37F672}" presName="textRect" presStyleLbl="revTx" presStyleIdx="4" presStyleCnt="6">
        <dgm:presLayoutVars>
          <dgm:bulletEnabled val="1"/>
        </dgm:presLayoutVars>
      </dgm:prSet>
      <dgm:spPr/>
    </dgm:pt>
    <dgm:pt modelId="{B5C2B833-593C-45D6-A9D3-4D1762AE6081}" type="pres">
      <dgm:prSet presAssocID="{16B5E058-0E8B-4397-9ED1-44086DA1BDF1}" presName="sibTrans" presStyleLbl="sibTrans2D1" presStyleIdx="0" presStyleCnt="0"/>
      <dgm:spPr/>
    </dgm:pt>
    <dgm:pt modelId="{565DFE42-8C11-4C22-81B7-6180EDA12531}" type="pres">
      <dgm:prSet presAssocID="{FF291BBB-FA29-4E68-99FA-A7C06EB28C02}" presName="compNode" presStyleCnt="0"/>
      <dgm:spPr/>
    </dgm:pt>
    <dgm:pt modelId="{21ACE41B-1B10-4F9F-B34F-5B293A43157C}" type="pres">
      <dgm:prSet presAssocID="{FF291BBB-FA29-4E68-99FA-A7C06EB28C02}" presName="pictRect" presStyleLbl="node1" presStyleIdx="5" presStyleCnt="6"/>
      <dgm:spPr>
        <a:blipFill>
          <a:blip xmlns:r="http://schemas.openxmlformats.org/officeDocument/2006/relationships" r:embed="rId6"/>
          <a:srcRect/>
          <a:stretch>
            <a:fillRect t="-23000" b="-23000"/>
          </a:stretch>
        </a:blipFill>
      </dgm:spPr>
    </dgm:pt>
    <dgm:pt modelId="{E6896A5F-1ECE-4604-92D2-0691116133C3}" type="pres">
      <dgm:prSet presAssocID="{FF291BBB-FA29-4E68-99FA-A7C06EB28C02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52418825-50FA-4BC4-A6CD-09D1C5645F41}" type="presOf" srcId="{FF291BBB-FA29-4E68-99FA-A7C06EB28C02}" destId="{E6896A5F-1ECE-4604-92D2-0691116133C3}" srcOrd="0" destOrd="0" presId="urn:microsoft.com/office/officeart/2005/8/layout/pList1"/>
    <dgm:cxn modelId="{C7F1C339-338B-42BA-BDA5-4C31571C89F3}" srcId="{52B77460-809F-4534-B8AD-BB7E2B2DC2C6}" destId="{66FE2BA6-156B-404E-A54E-2DDD165D5E54}" srcOrd="3" destOrd="0" parTransId="{D066B4A5-3114-4E6E-8125-D93F231653F7}" sibTransId="{470113D9-F02E-4868-B5C5-1428CA88069B}"/>
    <dgm:cxn modelId="{6B6F152B-7FB7-4D28-96E1-12A8CEC1C3ED}" type="presOf" srcId="{081FABD6-3480-4364-ADB6-29D7CA73E88E}" destId="{DDBEB1D3-25B1-4805-8FFD-3D7D25AD4F3A}" srcOrd="0" destOrd="0" presId="urn:microsoft.com/office/officeart/2005/8/layout/pList1"/>
    <dgm:cxn modelId="{F1A89CFE-28B0-4941-839E-5F1F79413F57}" srcId="{52B77460-809F-4534-B8AD-BB7E2B2DC2C6}" destId="{B62361C9-36A7-4FE9-8ED2-826AE6B319FC}" srcOrd="0" destOrd="0" parTransId="{E372DFC7-0654-4ADD-A477-4E47C8CBB73F}" sibTransId="{081FABD6-3480-4364-ADB6-29D7CA73E88E}"/>
    <dgm:cxn modelId="{75D3C200-B81A-4570-8D4D-50D29B6C3C1B}" srcId="{52B77460-809F-4534-B8AD-BB7E2B2DC2C6}" destId="{6446DB35-7893-4E7C-AB7E-D84DD101FF39}" srcOrd="1" destOrd="0" parTransId="{8E4AD9FC-B7AB-4C84-890D-70105825BAE3}" sibTransId="{1A6B9B92-0186-4541-A6A6-6A9F8DF0A4E7}"/>
    <dgm:cxn modelId="{D87859D9-B092-4715-9BBA-8C82DAD2543F}" type="presOf" srcId="{1A6B9B92-0186-4541-A6A6-6A9F8DF0A4E7}" destId="{171FE53E-D19A-48A6-BE41-D037A1D9B8B2}" srcOrd="0" destOrd="0" presId="urn:microsoft.com/office/officeart/2005/8/layout/pList1"/>
    <dgm:cxn modelId="{ED0D8505-8499-4725-827F-CEC719E5CEF0}" type="presOf" srcId="{470113D9-F02E-4868-B5C5-1428CA88069B}" destId="{3496394D-3779-4017-AECA-CF7B2D4F3C2E}" srcOrd="0" destOrd="0" presId="urn:microsoft.com/office/officeart/2005/8/layout/pList1"/>
    <dgm:cxn modelId="{014DC8F2-6606-4211-BE3B-420642235F0A}" type="presOf" srcId="{6446DB35-7893-4E7C-AB7E-D84DD101FF39}" destId="{6C7960FA-FF37-49AD-B024-65ACDD7E8874}" srcOrd="0" destOrd="0" presId="urn:microsoft.com/office/officeart/2005/8/layout/pList1"/>
    <dgm:cxn modelId="{D6236B91-2675-4A9A-A753-EC10F8A84722}" type="presOf" srcId="{B62361C9-36A7-4FE9-8ED2-826AE6B319FC}" destId="{1F61B933-6DD1-43BF-81E6-CCF73B36B7A4}" srcOrd="0" destOrd="0" presId="urn:microsoft.com/office/officeart/2005/8/layout/pList1"/>
    <dgm:cxn modelId="{F9334229-7164-42FD-B6A3-052E643D77EE}" type="presOf" srcId="{52B77460-809F-4534-B8AD-BB7E2B2DC2C6}" destId="{DF324119-1857-439A-B266-DCA3568F44D1}" srcOrd="0" destOrd="0" presId="urn:microsoft.com/office/officeart/2005/8/layout/pList1"/>
    <dgm:cxn modelId="{D053B624-FE03-42D3-AF94-A52F8081FADB}" srcId="{52B77460-809F-4534-B8AD-BB7E2B2DC2C6}" destId="{FF291BBB-FA29-4E68-99FA-A7C06EB28C02}" srcOrd="5" destOrd="0" parTransId="{8D31ECD7-8B0F-4201-A2F1-8DCB991C7E78}" sibTransId="{E652ACD2-2A80-4624-80E6-87C4F71DABA4}"/>
    <dgm:cxn modelId="{80C2F40D-1060-4F47-A3EB-F3FCB2E6EA50}" type="presOf" srcId="{66FE2BA6-156B-404E-A54E-2DDD165D5E54}" destId="{62CD1442-F441-4047-BC53-A1161E600C1D}" srcOrd="0" destOrd="0" presId="urn:microsoft.com/office/officeart/2005/8/layout/pList1"/>
    <dgm:cxn modelId="{458C3561-A3EA-48FC-91F3-40660E6BBB42}" type="presOf" srcId="{16B5E058-0E8B-4397-9ED1-44086DA1BDF1}" destId="{B5C2B833-593C-45D6-A9D3-4D1762AE6081}" srcOrd="0" destOrd="0" presId="urn:microsoft.com/office/officeart/2005/8/layout/pList1"/>
    <dgm:cxn modelId="{CF3D2889-40D8-4E88-83F7-9C3257EA2C38}" type="presOf" srcId="{5387137E-A4AE-4C48-9005-8A0C28D179DC}" destId="{D3877A91-6823-4C85-9B32-CCF7A264FB12}" srcOrd="0" destOrd="0" presId="urn:microsoft.com/office/officeart/2005/8/layout/pList1"/>
    <dgm:cxn modelId="{899C5BAC-F638-414B-9B72-BE48BDF6705C}" srcId="{52B77460-809F-4534-B8AD-BB7E2B2DC2C6}" destId="{9C845E4F-1A88-4C19-BBC6-6400AA37F672}" srcOrd="4" destOrd="0" parTransId="{0B78BCC6-FAD5-4147-BAB2-7ABECBA77CFF}" sibTransId="{16B5E058-0E8B-4397-9ED1-44086DA1BDF1}"/>
    <dgm:cxn modelId="{FE489E45-A44A-4E33-AD68-6E3D16EEC173}" type="presOf" srcId="{B86DF129-A17B-4282-8284-8BC6F9D08E53}" destId="{12A25503-6969-4525-8CA4-438E1DE7525D}" srcOrd="0" destOrd="0" presId="urn:microsoft.com/office/officeart/2005/8/layout/pList1"/>
    <dgm:cxn modelId="{D17C0850-7ADB-4D5D-B5CF-840E84B70F97}" srcId="{52B77460-809F-4534-B8AD-BB7E2B2DC2C6}" destId="{5387137E-A4AE-4C48-9005-8A0C28D179DC}" srcOrd="2" destOrd="0" parTransId="{6BE2C00E-F18E-48AB-BE1F-3EEBEF525BF4}" sibTransId="{B86DF129-A17B-4282-8284-8BC6F9D08E53}"/>
    <dgm:cxn modelId="{F6561DDB-2B07-446C-BB2F-F9E13DB1EDAE}" type="presOf" srcId="{9C845E4F-1A88-4C19-BBC6-6400AA37F672}" destId="{415EE1EC-A716-4D53-9F48-DB3DF7A89929}" srcOrd="0" destOrd="0" presId="urn:microsoft.com/office/officeart/2005/8/layout/pList1"/>
    <dgm:cxn modelId="{26172ECA-5A29-4212-8A08-ECAC3417EDDB}" type="presParOf" srcId="{DF324119-1857-439A-B266-DCA3568F44D1}" destId="{4CA80F4F-9E3B-418C-94E7-234F799CCD37}" srcOrd="0" destOrd="0" presId="urn:microsoft.com/office/officeart/2005/8/layout/pList1"/>
    <dgm:cxn modelId="{62DF8E28-32BA-4308-9ED2-A797A0995234}" type="presParOf" srcId="{4CA80F4F-9E3B-418C-94E7-234F799CCD37}" destId="{412C9E32-87D7-4E74-8A49-97B3AB82D8C8}" srcOrd="0" destOrd="0" presId="urn:microsoft.com/office/officeart/2005/8/layout/pList1"/>
    <dgm:cxn modelId="{A30E724A-E388-47E2-9D82-51618FBBFE7D}" type="presParOf" srcId="{4CA80F4F-9E3B-418C-94E7-234F799CCD37}" destId="{1F61B933-6DD1-43BF-81E6-CCF73B36B7A4}" srcOrd="1" destOrd="0" presId="urn:microsoft.com/office/officeart/2005/8/layout/pList1"/>
    <dgm:cxn modelId="{AE4A0B24-CF72-4EB0-A77E-CB17FC825526}" type="presParOf" srcId="{DF324119-1857-439A-B266-DCA3568F44D1}" destId="{DDBEB1D3-25B1-4805-8FFD-3D7D25AD4F3A}" srcOrd="1" destOrd="0" presId="urn:microsoft.com/office/officeart/2005/8/layout/pList1"/>
    <dgm:cxn modelId="{42C63C5F-9AED-486C-8EA4-8E00CA632D19}" type="presParOf" srcId="{DF324119-1857-439A-B266-DCA3568F44D1}" destId="{AD9649AF-DAA0-4752-A862-1331630D3A6A}" srcOrd="2" destOrd="0" presId="urn:microsoft.com/office/officeart/2005/8/layout/pList1"/>
    <dgm:cxn modelId="{6CFE7FF1-635E-45CC-A334-262AF8397609}" type="presParOf" srcId="{AD9649AF-DAA0-4752-A862-1331630D3A6A}" destId="{D1F24A82-3C5E-46F0-B004-1F5D2EF650FE}" srcOrd="0" destOrd="0" presId="urn:microsoft.com/office/officeart/2005/8/layout/pList1"/>
    <dgm:cxn modelId="{4DB36085-5759-4237-8DCD-E3C3431670C2}" type="presParOf" srcId="{AD9649AF-DAA0-4752-A862-1331630D3A6A}" destId="{6C7960FA-FF37-49AD-B024-65ACDD7E8874}" srcOrd="1" destOrd="0" presId="urn:microsoft.com/office/officeart/2005/8/layout/pList1"/>
    <dgm:cxn modelId="{62378A37-3677-45BE-AE23-802EC637D60F}" type="presParOf" srcId="{DF324119-1857-439A-B266-DCA3568F44D1}" destId="{171FE53E-D19A-48A6-BE41-D037A1D9B8B2}" srcOrd="3" destOrd="0" presId="urn:microsoft.com/office/officeart/2005/8/layout/pList1"/>
    <dgm:cxn modelId="{58AC78CF-09EB-4D1B-B922-9D088F82E0CC}" type="presParOf" srcId="{DF324119-1857-439A-B266-DCA3568F44D1}" destId="{A7E7C8EA-E885-4C2C-BD9C-45B936699213}" srcOrd="4" destOrd="0" presId="urn:microsoft.com/office/officeart/2005/8/layout/pList1"/>
    <dgm:cxn modelId="{5CEDBB18-41FD-4798-A007-BEF018B0BA20}" type="presParOf" srcId="{A7E7C8EA-E885-4C2C-BD9C-45B936699213}" destId="{7E437905-2BD4-4476-9D6E-97976A31771F}" srcOrd="0" destOrd="0" presId="urn:microsoft.com/office/officeart/2005/8/layout/pList1"/>
    <dgm:cxn modelId="{AB579FEF-06F1-4DFF-91D7-AC9D13CA217F}" type="presParOf" srcId="{A7E7C8EA-E885-4C2C-BD9C-45B936699213}" destId="{D3877A91-6823-4C85-9B32-CCF7A264FB12}" srcOrd="1" destOrd="0" presId="urn:microsoft.com/office/officeart/2005/8/layout/pList1"/>
    <dgm:cxn modelId="{12D26111-87A3-44AB-BEA0-F0511AE9A09B}" type="presParOf" srcId="{DF324119-1857-439A-B266-DCA3568F44D1}" destId="{12A25503-6969-4525-8CA4-438E1DE7525D}" srcOrd="5" destOrd="0" presId="urn:microsoft.com/office/officeart/2005/8/layout/pList1"/>
    <dgm:cxn modelId="{EAE8B882-21CE-4E45-A370-D5E3E93A992E}" type="presParOf" srcId="{DF324119-1857-439A-B266-DCA3568F44D1}" destId="{95C364E6-6F8D-4A88-9E25-D8F55380C93F}" srcOrd="6" destOrd="0" presId="urn:microsoft.com/office/officeart/2005/8/layout/pList1"/>
    <dgm:cxn modelId="{E7F20C2D-7126-4F0A-97C5-CBCD7F535148}" type="presParOf" srcId="{95C364E6-6F8D-4A88-9E25-D8F55380C93F}" destId="{5AA187DE-3F8D-4C4D-8701-97391942128C}" srcOrd="0" destOrd="0" presId="urn:microsoft.com/office/officeart/2005/8/layout/pList1"/>
    <dgm:cxn modelId="{624FD5F3-3354-4261-ABEE-2244F8C285E6}" type="presParOf" srcId="{95C364E6-6F8D-4A88-9E25-D8F55380C93F}" destId="{62CD1442-F441-4047-BC53-A1161E600C1D}" srcOrd="1" destOrd="0" presId="urn:microsoft.com/office/officeart/2005/8/layout/pList1"/>
    <dgm:cxn modelId="{BB356049-7C6B-4437-A93E-212A91C8E6F0}" type="presParOf" srcId="{DF324119-1857-439A-B266-DCA3568F44D1}" destId="{3496394D-3779-4017-AECA-CF7B2D4F3C2E}" srcOrd="7" destOrd="0" presId="urn:microsoft.com/office/officeart/2005/8/layout/pList1"/>
    <dgm:cxn modelId="{DBE43C7C-9146-4BD8-8400-D65D851E4F64}" type="presParOf" srcId="{DF324119-1857-439A-B266-DCA3568F44D1}" destId="{BC04E88B-F8C4-47A3-9F54-B1EF417E9503}" srcOrd="8" destOrd="0" presId="urn:microsoft.com/office/officeart/2005/8/layout/pList1"/>
    <dgm:cxn modelId="{3BC3A00D-D534-419E-AD0A-A1F1D8B7CBDD}" type="presParOf" srcId="{BC04E88B-F8C4-47A3-9F54-B1EF417E9503}" destId="{A3D0D73A-6AE4-4CB9-948C-07780FBFE852}" srcOrd="0" destOrd="0" presId="urn:microsoft.com/office/officeart/2005/8/layout/pList1"/>
    <dgm:cxn modelId="{C0941284-3D53-42EF-9342-EC48408EFEFC}" type="presParOf" srcId="{BC04E88B-F8C4-47A3-9F54-B1EF417E9503}" destId="{415EE1EC-A716-4D53-9F48-DB3DF7A89929}" srcOrd="1" destOrd="0" presId="urn:microsoft.com/office/officeart/2005/8/layout/pList1"/>
    <dgm:cxn modelId="{333CEC32-D11C-43F3-BC4E-86105D005905}" type="presParOf" srcId="{DF324119-1857-439A-B266-DCA3568F44D1}" destId="{B5C2B833-593C-45D6-A9D3-4D1762AE6081}" srcOrd="9" destOrd="0" presId="urn:microsoft.com/office/officeart/2005/8/layout/pList1"/>
    <dgm:cxn modelId="{AD96577D-1BC1-4DC9-A9DE-9AF19F0B06EF}" type="presParOf" srcId="{DF324119-1857-439A-B266-DCA3568F44D1}" destId="{565DFE42-8C11-4C22-81B7-6180EDA12531}" srcOrd="10" destOrd="0" presId="urn:microsoft.com/office/officeart/2005/8/layout/pList1"/>
    <dgm:cxn modelId="{FF77CF40-FED3-4DEE-BE4F-7403D7753B75}" type="presParOf" srcId="{565DFE42-8C11-4C22-81B7-6180EDA12531}" destId="{21ACE41B-1B10-4F9F-B34F-5B293A43157C}" srcOrd="0" destOrd="0" presId="urn:microsoft.com/office/officeart/2005/8/layout/pList1"/>
    <dgm:cxn modelId="{06DC5481-CE86-45A1-80D2-F86972631998}" type="presParOf" srcId="{565DFE42-8C11-4C22-81B7-6180EDA12531}" destId="{E6896A5F-1ECE-4604-92D2-0691116133C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A3811-F68F-47BC-9631-3CD8177D3162}">
      <dsp:nvSpPr>
        <dsp:cNvPr id="0" name=""/>
        <dsp:cNvSpPr/>
      </dsp:nvSpPr>
      <dsp:spPr>
        <a:xfrm>
          <a:off x="1138" y="1102222"/>
          <a:ext cx="4028897" cy="16115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2017</a:t>
          </a:r>
          <a:r>
            <a:rPr lang="ko-KR" altLang="en-US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altLang="ko-KR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altLang="en-US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억달러</a:t>
          </a:r>
          <a:endParaRPr lang="ko-KR" altLang="en-US" sz="3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6918" y="1102222"/>
        <a:ext cx="2417338" cy="1611559"/>
      </dsp:txXfrm>
    </dsp:sp>
    <dsp:sp modelId="{A16AF12D-9B1F-4805-AD58-6FFE25427524}">
      <dsp:nvSpPr>
        <dsp:cNvPr id="0" name=""/>
        <dsp:cNvSpPr/>
      </dsp:nvSpPr>
      <dsp:spPr>
        <a:xfrm>
          <a:off x="3627146" y="1102222"/>
          <a:ext cx="4525056" cy="16115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2025</a:t>
          </a:r>
          <a:r>
            <a:rPr lang="ko-KR" altLang="en-US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endParaRPr lang="en-US" altLang="ko-KR" sz="3100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186</a:t>
          </a:r>
          <a:r>
            <a:rPr lang="ko-KR" altLang="en-US" sz="3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억 달러</a:t>
          </a:r>
          <a:endParaRPr lang="ko-KR" altLang="en-US" sz="3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32926" y="1102222"/>
        <a:ext cx="2913497" cy="1611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C9E32-87D7-4E74-8A49-97B3AB82D8C8}">
      <dsp:nvSpPr>
        <dsp:cNvPr id="0" name=""/>
        <dsp:cNvSpPr/>
      </dsp:nvSpPr>
      <dsp:spPr>
        <a:xfrm>
          <a:off x="160287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1B933-6DD1-43BF-81E6-CCF73B36B7A4}">
      <dsp:nvSpPr>
        <dsp:cNvPr id="0" name=""/>
        <dsp:cNvSpPr/>
      </dsp:nvSpPr>
      <dsp:spPr>
        <a:xfrm>
          <a:off x="160287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자동차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0287" y="1682196"/>
        <a:ext cx="2439756" cy="905149"/>
      </dsp:txXfrm>
    </dsp:sp>
    <dsp:sp modelId="{D1F24A82-3C5E-46F0-B004-1F5D2EF650FE}">
      <dsp:nvSpPr>
        <dsp:cNvPr id="0" name=""/>
        <dsp:cNvSpPr/>
      </dsp:nvSpPr>
      <dsp:spPr>
        <a:xfrm>
          <a:off x="2844121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960FA-FF37-49AD-B024-65ACDD7E8874}">
      <dsp:nvSpPr>
        <dsp:cNvPr id="0" name=""/>
        <dsp:cNvSpPr/>
      </dsp:nvSpPr>
      <dsp:spPr>
        <a:xfrm>
          <a:off x="2844121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전기전자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44121" y="1682196"/>
        <a:ext cx="2439756" cy="905149"/>
      </dsp:txXfrm>
    </dsp:sp>
    <dsp:sp modelId="{7E437905-2BD4-4476-9D6E-97976A31771F}">
      <dsp:nvSpPr>
        <dsp:cNvPr id="0" name=""/>
        <dsp:cNvSpPr/>
      </dsp:nvSpPr>
      <dsp:spPr>
        <a:xfrm>
          <a:off x="5527956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77A91-6823-4C85-9B32-CCF7A264FB12}">
      <dsp:nvSpPr>
        <dsp:cNvPr id="0" name=""/>
        <dsp:cNvSpPr/>
      </dsp:nvSpPr>
      <dsp:spPr>
        <a:xfrm>
          <a:off x="5527956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기계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27956" y="1682196"/>
        <a:ext cx="2439756" cy="905149"/>
      </dsp:txXfrm>
    </dsp:sp>
    <dsp:sp modelId="{5AA187DE-3F8D-4C4D-8701-97391942128C}">
      <dsp:nvSpPr>
        <dsp:cNvPr id="0" name=""/>
        <dsp:cNvSpPr/>
      </dsp:nvSpPr>
      <dsp:spPr>
        <a:xfrm>
          <a:off x="160287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D1442-F441-4047-BC53-A1161E600C1D}">
      <dsp:nvSpPr>
        <dsp:cNvPr id="0" name=""/>
        <dsp:cNvSpPr/>
      </dsp:nvSpPr>
      <dsp:spPr>
        <a:xfrm>
          <a:off x="160287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병원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0287" y="4512313"/>
        <a:ext cx="2439756" cy="905149"/>
      </dsp:txXfrm>
    </dsp:sp>
    <dsp:sp modelId="{A3D0D73A-6AE4-4CB9-948C-07780FBFE852}">
      <dsp:nvSpPr>
        <dsp:cNvPr id="0" name=""/>
        <dsp:cNvSpPr/>
      </dsp:nvSpPr>
      <dsp:spPr>
        <a:xfrm>
          <a:off x="2844121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EE1EC-A716-4D53-9F48-DB3DF7A89929}">
      <dsp:nvSpPr>
        <dsp:cNvPr id="0" name=""/>
        <dsp:cNvSpPr/>
      </dsp:nvSpPr>
      <dsp:spPr>
        <a:xfrm>
          <a:off x="2844121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식품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44121" y="4512313"/>
        <a:ext cx="2439756" cy="905149"/>
      </dsp:txXfrm>
    </dsp:sp>
    <dsp:sp modelId="{21ACE41B-1B10-4F9F-B34F-5B293A43157C}">
      <dsp:nvSpPr>
        <dsp:cNvPr id="0" name=""/>
        <dsp:cNvSpPr/>
      </dsp:nvSpPr>
      <dsp:spPr>
        <a:xfrm>
          <a:off x="5527956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6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96A5F-1ECE-4604-92D2-0691116133C3}">
      <dsp:nvSpPr>
        <dsp:cNvPr id="0" name=""/>
        <dsp:cNvSpPr/>
      </dsp:nvSpPr>
      <dsp:spPr>
        <a:xfrm>
          <a:off x="5527956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학교</a:t>
          </a:r>
          <a:endParaRPr lang="ko-KR" altLang="en-US" sz="3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27956" y="4512313"/>
        <a:ext cx="2439756" cy="905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9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4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8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9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5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8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40B24-1663-4673-8EA1-B9AF929FD0D6}" type="datetimeFigureOut">
              <a:rPr lang="ko-KR" altLang="en-US" smtClean="0"/>
              <a:t>2019-01-02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도시, 건물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4E11DA4-AC60-47DD-BF53-BE2919345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40000"/>
                </a:schemeClr>
              </a:gs>
              <a:gs pos="23000">
                <a:schemeClr val="accent6">
                  <a:lumMod val="89000"/>
                  <a:alpha val="60000"/>
                </a:schemeClr>
              </a:gs>
              <a:gs pos="69000">
                <a:schemeClr val="accent6">
                  <a:lumMod val="75000"/>
                  <a:alpha val="8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76663" y="0"/>
            <a:ext cx="12192001" cy="6858000"/>
          </a:xfrm>
          <a:prstGeom prst="rect">
            <a:avLst/>
          </a:prstGeom>
          <a:blipFill dpi="0" rotWithShape="1">
            <a:blip r:embed="rId3">
              <a:alphaModFix amt="2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065110" y="3529096"/>
            <a:ext cx="227606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091831" y="0"/>
            <a:ext cx="3891516" cy="6858000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358820" y="1532867"/>
            <a:ext cx="7679852" cy="36325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6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6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6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시장조사</a:t>
            </a:r>
            <a:endParaRPr lang="ko-KR" altLang="en-US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0647" y="3316406"/>
            <a:ext cx="31927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6704"/>
            <a:ext cx="1015496" cy="2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47143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62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한국로봇산업진흥원의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시장동향과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수요환경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보고서에 따르면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 전세계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판매량은 전년 대비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34%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증가한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25,444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대를 기록했고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 판매량은 전년대비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46%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 증가한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37,025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대로 집계되었다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년간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물류로봇의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판매량 성장세는 연 평균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36%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이른다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459579" y="1235241"/>
            <a:ext cx="232717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산업의 규모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27" y="1836692"/>
            <a:ext cx="5204173" cy="34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5010" y="1171072"/>
            <a:ext cx="203798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546144"/>
              </p:ext>
            </p:extLst>
          </p:nvPr>
        </p:nvGraphicFramePr>
        <p:xfrm>
          <a:off x="3065993" y="1171072"/>
          <a:ext cx="6368716" cy="35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993" y="1171072"/>
                        <a:ext cx="6368716" cy="357739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763356" y="5163974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62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 쇼핑의 급증에 따라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비제조환경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물류로봇의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비중이 커지고 있으며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2019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년에는 약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10%, 90%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정도로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비제조환경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물류로봇의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비중이 지속적으로 증가할 것으로 예상된다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산업의 규모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4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773404"/>
            <a:ext cx="11220450" cy="39528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0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8264" y="2695075"/>
            <a:ext cx="68374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유진로봇은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병원의 </a:t>
            </a:r>
            <a:r>
              <a:rPr lang="ko-KR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광역 환경에 </a:t>
            </a:r>
            <a:r>
              <a:rPr lang="ko-KR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적용가능한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물류 로봇시스템을 개발했다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고카트는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스테레오 카메라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3d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라이더 센서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등을 통해 고성능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자율주행과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장애물 인식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공간 분석으로 목적지까지 정확하게 배달을 수행한다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기존로봇들이 대부분 사용하는 레이저와 달리 </a:t>
            </a:r>
            <a:r>
              <a:rPr lang="ko-KR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기반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주행기술을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채택하여 가격경쟁력이 높고 동적인 환경에 적합하다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엘리베이터 통신 서버와 로봇 서버를 연동해 </a:t>
            </a:r>
            <a:r>
              <a:rPr lang="ko-KR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엘리베이터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이용할 수 있도록 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117305" y="2037347"/>
            <a:ext cx="106599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개체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648219"/>
              </p:ext>
            </p:extLst>
          </p:nvPr>
        </p:nvGraphicFramePr>
        <p:xfrm>
          <a:off x="7381462" y="2083066"/>
          <a:ext cx="4391582" cy="320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462" y="2083066"/>
                        <a:ext cx="4391582" cy="320074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직사각형 5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8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11115" y="10587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156240"/>
              </p:ext>
            </p:extLst>
          </p:nvPr>
        </p:nvGraphicFramePr>
        <p:xfrm>
          <a:off x="2839452" y="1058779"/>
          <a:ext cx="6160169" cy="558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452" y="1058779"/>
                        <a:ext cx="6160169" cy="558265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86989" y="50478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국내 자율주행 로봇 연구기관 프로젝트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자율주행로봇 프로젝트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2161" y="556867"/>
            <a:ext cx="385887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0" lvl="2" indent="-228600" latinLnBrk="1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sz="12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아마존의 물류창고 로봇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KIVA –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운반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6190" y="291083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16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아마존의 물류창고에 도입된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Kiva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로봇으로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믹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마운츠가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2003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년에 설립한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kiva system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회사에서 개발했으며 넓은 면적의 물류창고에서 사람이 직접 물건을 찾아 다니는 시간과 비용을 크게 감소시켜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물류업계의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혁신을 일으켰다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58190" y="9946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개체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306270"/>
              </p:ext>
            </p:extLst>
          </p:nvPr>
        </p:nvGraphicFramePr>
        <p:xfrm>
          <a:off x="618498" y="1908309"/>
          <a:ext cx="5267325" cy="351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5" name="개체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8" y="1908309"/>
                        <a:ext cx="5267325" cy="35147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0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65201" y="1282553"/>
            <a:ext cx="5980016" cy="29988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98375" y="4399835"/>
            <a:ext cx="7674405" cy="227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로봇이 제품을 </a:t>
            </a: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피킹한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스테이션에 도착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스테이션 상단의 레이저 포인터가 작업할 아이템을 레이저 빔으로 표시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아이템을 꺼내어 바코드 스캐너로 스캐닝 후 옮겨 담음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키바의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이용형태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2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http://etriz.com/blog/wp-content/uploads/2017/03/kiva-big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60" y="1199029"/>
            <a:ext cx="7341503" cy="48969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2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67146" y="1190172"/>
            <a:ext cx="30636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현대모비스 물류센터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1" name="그림 10" descr="http://cdnimage.ebn.co.kr/news/201607/news_1468985378_841701_ma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46" y="1928836"/>
            <a:ext cx="6922757" cy="389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016691" y="5136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0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94664" y="1156044"/>
            <a:ext cx="36070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티몬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물류센터</a:t>
            </a: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피킹작업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7" name="그림 9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64" y="1801942"/>
            <a:ext cx="6578275" cy="438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1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내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A6C4D773-E440-433D-89A8-6530CE2ED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1053548" y="602536"/>
            <a:ext cx="46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53548" y="1045819"/>
            <a:ext cx="5042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843051" y="1247189"/>
            <a:ext cx="4042522" cy="4703908"/>
            <a:chOff x="2676597" y="2047461"/>
            <a:chExt cx="4042522" cy="4703908"/>
          </a:xfrm>
        </p:grpSpPr>
        <p:grpSp>
          <p:nvGrpSpPr>
            <p:cNvPr id="6" name="그룹 5"/>
            <p:cNvGrpSpPr/>
            <p:nvPr/>
          </p:nvGrpSpPr>
          <p:grpSpPr>
            <a:xfrm>
              <a:off x="2680521" y="2047461"/>
              <a:ext cx="4038598" cy="4703908"/>
              <a:chOff x="824948" y="2047461"/>
              <a:chExt cx="4038598" cy="470390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824948" y="2047461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83106" y="2159671"/>
                <a:ext cx="3480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개념과 종류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18478" y="4300969"/>
                <a:ext cx="26757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시장동향과 </a:t>
                </a: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수요환경</a:t>
                </a:r>
                <a:r>
                  <a:rPr lang="en-US" altLang="ko-KR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24747" y="5156891"/>
                <a:ext cx="11817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국내와 국외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30880" y="6105038"/>
                <a:ext cx="28296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목표수준</a:t>
                </a:r>
                <a:endPara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로봇활용</a:t>
                </a: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촉진을 위한 제도적 기반</a:t>
                </a:r>
                <a:endPara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활성화를 위한 </a:t>
                </a: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공급모델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34262" y="3153215"/>
                <a:ext cx="14895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온라인쇼핑 급증</a:t>
                </a:r>
                <a:endPara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무인시스템</a:t>
                </a: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선호</a:t>
                </a:r>
                <a:endPara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맞춤형 운송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688570" y="2582788"/>
              <a:ext cx="3609808" cy="646331"/>
              <a:chOff x="832997" y="1092855"/>
              <a:chExt cx="3609808" cy="64633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832997" y="1092855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334262" y="1190893"/>
                <a:ext cx="3108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등장배경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676597" y="3706838"/>
              <a:ext cx="3467894" cy="2385909"/>
              <a:chOff x="821024" y="726972"/>
              <a:chExt cx="3467894" cy="238590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832997" y="1584235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34263" y="812369"/>
                <a:ext cx="249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규모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1024" y="2466550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32997" y="726972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34263" y="1697399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주요 </a:t>
                </a:r>
                <a:r>
                  <a:rPr lang="ko-KR" altLang="en-US" sz="2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</a:t>
                </a:r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업체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34263" y="2613403"/>
                <a:ext cx="249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물류로봇의</a:t>
                </a:r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전망</a:t>
                </a:r>
                <a:endPara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054903" y="6464364"/>
            <a:ext cx="3034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Copyrightⓒ. Saebyeol Yu. All Rights Reserved.</a:t>
            </a:r>
            <a:endParaRPr lang="ko-KR" altLang="en-US" sz="105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45895" y="1475873"/>
            <a:ext cx="167081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57776"/>
              </p:ext>
            </p:extLst>
          </p:nvPr>
        </p:nvGraphicFramePr>
        <p:xfrm>
          <a:off x="2245894" y="1475874"/>
          <a:ext cx="6866021" cy="4908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1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894" y="1475874"/>
                        <a:ext cx="6866021" cy="49088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물류자동화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64" y="2499566"/>
            <a:ext cx="64136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로봇의 물류업계 보급을 앞서 보고 많은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스타트업이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창고로봇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분야에 도전장을 내밀었다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창고 자동화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스타트업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인비아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로보틱스는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2016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모바일 오더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피킹로봇을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공개했다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인비아의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피킹로봇은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그래퍼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피킹된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제품을 적재하여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출하장까지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운반하는 </a:t>
            </a:r>
            <a:r>
              <a:rPr lang="ko-KR" altLang="ko-KR" sz="2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트랜짓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구성되어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5824" y="825027"/>
            <a:ext cx="6096000" cy="11170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1600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24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마가지노의</a:t>
            </a:r>
            <a:r>
              <a:rPr lang="ko-KR" altLang="ko-KR" sz="32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인비아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56669" y="1897780"/>
            <a:ext cx="6096000" cy="2166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62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spc="18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키바는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AGV 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기반의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GTM(Goods to Man: 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물건이 사람에게 오는 방식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로봇인 반면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spc="18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인비아는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spc="18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로봇팔인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spc="18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매니퓰레이터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(Manipulator)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 직접 물건을 </a:t>
            </a:r>
            <a:r>
              <a:rPr lang="ko-KR" altLang="ko-KR" kern="100" spc="18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피킹하기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때문에 기존 </a:t>
            </a:r>
            <a:r>
              <a:rPr lang="ko-KR" altLang="ko-KR" kern="100" spc="18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창고 환경에 어떤 변화를 가하지 않고 </a:t>
            </a:r>
            <a:r>
              <a:rPr lang="ko-KR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그대로 도입하여 인력을 대체하는 역할을 수행할 수 있다</a:t>
            </a:r>
            <a:r>
              <a:rPr lang="en-US" altLang="ko-KR" kern="100" spc="18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인비아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47" y="1733841"/>
            <a:ext cx="4735195" cy="42970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업체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00080749"/>
              </p:ext>
            </p:extLst>
          </p:nvPr>
        </p:nvGraphicFramePr>
        <p:xfrm>
          <a:off x="1826357" y="2783579"/>
          <a:ext cx="8153342" cy="381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98298" y="1473368"/>
            <a:ext cx="4073285" cy="852435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 </a:t>
            </a:r>
            <a:r>
              <a:rPr lang="en-US" altLang="ko-KR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25~30%</a:t>
            </a:r>
            <a:r>
              <a:rPr lang="ko-KR" altLang="en-US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높은 성장률</a:t>
            </a:r>
            <a:endParaRPr lang="en-US" altLang="ko-KR" dirty="0" smtClean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년과 비교해 </a:t>
            </a:r>
            <a:r>
              <a:rPr lang="en-US" altLang="ko-KR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dirty="0" smtClean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성장</a:t>
            </a:r>
            <a:endParaRPr lang="ko-KR" altLang="en-US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꺾인 연결선 33"/>
          <p:cNvCxnSpPr>
            <a:endCxn id="33" idx="1"/>
          </p:cNvCxnSpPr>
          <p:nvPr/>
        </p:nvCxnSpPr>
        <p:spPr>
          <a:xfrm rot="5400000" flipH="1" flipV="1">
            <a:off x="5313946" y="2072039"/>
            <a:ext cx="1956805" cy="1611900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699010" y="623025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투자은행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맥쿼리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5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447113233"/>
              </p:ext>
            </p:extLst>
          </p:nvPr>
        </p:nvGraphicFramePr>
        <p:xfrm>
          <a:off x="2564180" y="11337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14118" y="2336932"/>
            <a:ext cx="6096000" cy="2726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8000" indent="1524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하지만 여전히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피킹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업무에는 사람이 투입되고 있는데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만약 </a:t>
            </a:r>
            <a:r>
              <a:rPr lang="ko-KR" altLang="ko-KR" sz="2000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피킹</a:t>
            </a:r>
            <a:r>
              <a:rPr lang="ko-KR" altLang="ko-KR" sz="20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업무까지 자동화된다면 완전한 무인 창고의 실현도 가능하게 될 것으로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전망된다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아마존에서는 해당 기술 확보를 위하 여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2015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년부터 아마존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챌린지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(Amazon Picking Challenge)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대회를 개최하여 세계 최고 수준의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로보틱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피킹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기술을 탐색한 바도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2450" y="1913616"/>
            <a:ext cx="148195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201090"/>
              </p:ext>
            </p:extLst>
          </p:nvPr>
        </p:nvGraphicFramePr>
        <p:xfrm>
          <a:off x="728295" y="2125273"/>
          <a:ext cx="4885823" cy="3123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295" y="2125273"/>
                        <a:ext cx="4885823" cy="31237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1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68" y="1557896"/>
            <a:ext cx="6753663" cy="435793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53389" y="802104"/>
            <a:ext cx="18305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85579"/>
              </p:ext>
            </p:extLst>
          </p:nvPr>
        </p:nvGraphicFramePr>
        <p:xfrm>
          <a:off x="2367146" y="1310212"/>
          <a:ext cx="7357146" cy="4933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146" y="1310212"/>
                        <a:ext cx="7357146" cy="49337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53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2090" y="3645898"/>
            <a:ext cx="957652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12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월 </a:t>
            </a:r>
            <a:r>
              <a:rPr lang="en-US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10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일 </a:t>
            </a:r>
            <a:r>
              <a:rPr lang="ko-KR" altLang="ko-KR" sz="2400" kern="0" dirty="0" err="1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장병규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4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차산업혁명위원회 위원장은 </a:t>
            </a:r>
            <a:r>
              <a:rPr lang="en-US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9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 회의 모두발언을 통해 주무부처인 산업통상지원부와 함께 </a:t>
            </a:r>
            <a:r>
              <a:rPr lang="ko-KR" altLang="ko-KR" sz="2400" kern="0" dirty="0" err="1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로봇제품의</a:t>
            </a:r>
            <a:r>
              <a:rPr lang="ko-KR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시장창출지원을 위한 계획안을 공개했다</a:t>
            </a:r>
            <a:r>
              <a:rPr lang="en-US" altLang="ko-KR" sz="2400" kern="0" dirty="0">
                <a:solidFill>
                  <a:srgbClr val="2020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내년에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규모의 로봇산업 </a:t>
            </a:r>
            <a:r>
              <a:rPr lang="ko-KR" altLang="ko-KR" sz="2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육성펀드를</a:t>
            </a:r>
            <a:r>
              <a:rPr lang="ko-KR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조성하고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내년말까지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로봇기업의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연구개발·사업화·시설투자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등에 필요한 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융자상품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개발을 추진한다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 기술 거래를 위한 시장 주도형 로봇 기술 마켓도 운영하기로 했다</a:t>
            </a:r>
          </a:p>
          <a:p>
            <a:pPr latinLnBrk="1"/>
            <a:r>
              <a:rPr lang="en-US" altLang="ko-KR" sz="2400" b="1" dirty="0"/>
              <a:t> </a:t>
            </a:r>
            <a:endParaRPr lang="ko-KR" altLang="ko-KR" sz="2400" dirty="0"/>
          </a:p>
          <a:p>
            <a:endParaRPr lang="ko-KR" altLang="en-US" dirty="0"/>
          </a:p>
        </p:txBody>
      </p:sp>
      <p:pic>
        <p:nvPicPr>
          <p:cNvPr id="4" name="그림 3" descr="https://dthumb-phinf.pstatic.net/?src=%22http%3A%2F%2Fwww.irobotnews.com%2Fnews%2Fphoto%2F201812%2F15803_36855_330.png%22&amp;type=m10000_100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56" y="1133711"/>
            <a:ext cx="6403307" cy="20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제도적 지원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84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880415"/>
            <a:ext cx="3109546" cy="3835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60540" y="2073846"/>
            <a:ext cx="6874968" cy="206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국내 물류창고에 물류로봇시스템 도입의 활성화를 위해서는 도입에 따른 초기 투자비용을 해결하는 것이 중요하다</a:t>
            </a:r>
            <a:r>
              <a:rPr lang="en-US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위해 </a:t>
            </a:r>
            <a:r>
              <a:rPr lang="ko-KR" altLang="ko-KR" sz="2000" kern="100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물류로봇의</a:t>
            </a:r>
            <a:r>
              <a:rPr lang="ko-KR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임대 방식 또는</a:t>
            </a:r>
            <a:r>
              <a:rPr lang="en-US" altLang="ko-KR" sz="20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RaaS</a:t>
            </a:r>
            <a:r>
              <a:rPr lang="en-US" altLang="ko-KR" sz="20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(Robot as a Service) </a:t>
            </a:r>
            <a:r>
              <a:rPr lang="ko-KR" altLang="ko-KR" sz="20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방식의 </a:t>
            </a:r>
            <a:r>
              <a:rPr lang="ko-KR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공급 모델의 적극적인 검토가 필요할 것으로 보인다</a:t>
            </a:r>
            <a:r>
              <a:rPr lang="en-US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일본의 경우 로봇렌탈서비스를 현재 실시하고 있다</a:t>
            </a:r>
            <a:r>
              <a:rPr lang="en-US" altLang="ko-KR" sz="2000" kern="1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PROCESS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7146" y="-1814"/>
            <a:ext cx="776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전망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공급모델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68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34478" y="2171548"/>
            <a:ext cx="4759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물류센터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공장 등에서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기술과 자율주행 등 로봇 기술 및 학습을 통한 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상황 인식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스케쥴링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인공지능기술의 융합을 통한 물류 효율 향상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목적으로 하는 로봇시스템으로 물품의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적재 및 </a:t>
            </a:r>
            <a:r>
              <a:rPr lang="ko-KR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이송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과정에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주로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7146" y="-1814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물류로봇이란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82836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559305"/>
              </p:ext>
            </p:extLst>
          </p:nvPr>
        </p:nvGraphicFramePr>
        <p:xfrm>
          <a:off x="489655" y="2133336"/>
          <a:ext cx="6293282" cy="358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사진" r:id="rId3" imgW="4914286" imgH="3409524" progId="StaticDib">
                  <p:embed/>
                </p:oleObj>
              </mc:Choice>
              <mc:Fallback>
                <p:oleObj name="사진" r:id="rId3" imgW="4914286" imgH="3409524" progId="StaticDib">
                  <p:embed/>
                  <p:pic>
                    <p:nvPicPr>
                      <p:cNvPr id="4" name="개체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55" y="2133336"/>
                        <a:ext cx="6293282" cy="35850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0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3687479" y="1332939"/>
            <a:ext cx="4577289" cy="4577289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sz="5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9850"/>
            <a:ext cx="1905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https://postfiles.pstatic.net/MjAxNjExMzBfMTcg/MDAxNDgwNTAyOTUwMzgy.d5TpRYtPS460EoFXS7HU0-n0tWowfwla_t5acgAmWecg.IglMFzOK7OA3jeW1Gincwi1GcWLB7pR6ch2th0YkuEcg.PNG.drryuhk/%EB%A1%9C%EB%B4%872.png?type=w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54" y="931900"/>
            <a:ext cx="4685213" cy="5875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67146" y="-1814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0600" y="482836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5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219" y="4026315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356" y="200625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온라인쇼핑 급증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77356" y="337024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무인시스템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인건비 상승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77356" y="474986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 운송으로의 트렌드 변화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47020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1452061" y="3644552"/>
            <a:ext cx="584368" cy="6477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20125" y="2617843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620125" y="4231506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620125" y="343409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576810" y="3470200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863535" y="3705393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585" y="261784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7" y="259659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Freeform 36"/>
          <p:cNvSpPr>
            <a:spLocks noEditPoints="1"/>
          </p:cNvSpPr>
          <p:nvPr/>
        </p:nvSpPr>
        <p:spPr bwMode="auto">
          <a:xfrm>
            <a:off x="9061758" y="3793734"/>
            <a:ext cx="244167" cy="410668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2" name="Freeform 36"/>
          <p:cNvSpPr>
            <a:spLocks noEditPoints="1"/>
          </p:cNvSpPr>
          <p:nvPr/>
        </p:nvSpPr>
        <p:spPr bwMode="auto">
          <a:xfrm>
            <a:off x="9104600" y="4687480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7146" y="-1814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등장배경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0600" y="482836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6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23409" y="1941093"/>
            <a:ext cx="14592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962423"/>
              </p:ext>
            </p:extLst>
          </p:nvPr>
        </p:nvGraphicFramePr>
        <p:xfrm>
          <a:off x="591999" y="1695433"/>
          <a:ext cx="6559427" cy="4719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99" y="1695433"/>
                        <a:ext cx="6559427" cy="47190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6023" y="1786908"/>
            <a:ext cx="5311073" cy="3853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 latinLnBrk="1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배달음식 서비스가 인기를 끌고 다양한 상품들을 인터넷 상에서 구매할 수 있게 되었고 특히 이번 봄에는 미세먼지의 영향으로 공기청정기 등의 가전제품 판매가 늘면서 온라인 쇼핑 </a:t>
            </a:r>
            <a:r>
              <a:rPr lang="ko-KR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거래액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규모가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2018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기준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조원에 육박했다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통계청이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발표한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‘2018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온라인쇼핑 동향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따르면 지난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한 달 간 온라인쇼핑 </a:t>
            </a:r>
            <a:r>
              <a:rPr lang="ko-KR" altLang="ko-KR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거래액은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9854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억으로 전년 동월 대비 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20.1% </a:t>
            </a:r>
            <a:r>
              <a:rPr lang="ko-KR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증가했다</a:t>
            </a:r>
            <a:r>
              <a:rPr lang="en-US" altLang="ko-KR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67146" y="-1814"/>
            <a:ext cx="7741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등장배경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온라인쇼핑 급증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5590" y="196659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ko-KR" sz="28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무인시스템</a:t>
            </a:r>
            <a:r>
              <a:rPr lang="ko-KR" altLang="ko-KR" sz="28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선호</a:t>
            </a:r>
            <a:endParaRPr lang="en-US" altLang="ko-KR" sz="2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/>
            <a:r>
              <a:rPr lang="en-US" altLang="ko-KR" sz="12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/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물류업체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Acca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최근 일본에서 최초로 인공지능이 탑재된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물류로봇을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가동하기 시작했다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피킹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속도는 시간 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300ps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인간과 비교해 거의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정도의 속도이며 </a:t>
            </a:r>
            <a:r>
              <a:rPr lang="ko-KR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피킹의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정밀도 역시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99.9%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높은 편이고 로봇 도입까지 걸리는 기간도 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개월로 성능이 우수하다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1"/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무인물류시스템을 도입한 용인 </a:t>
            </a: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허브물류센터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 완전 무인화를 통해 물류 비용이 전체비용의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4%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2%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정도로 절감되어 큰 효과를 보았다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00211" y="1820702"/>
            <a:ext cx="104325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개체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745645"/>
              </p:ext>
            </p:extLst>
          </p:nvPr>
        </p:nvGraphicFramePr>
        <p:xfrm>
          <a:off x="7589541" y="1866421"/>
          <a:ext cx="4153281" cy="3678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541" y="1866421"/>
                        <a:ext cx="4153281" cy="367822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7146" y="-1814"/>
            <a:ext cx="776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등장배경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무인시스템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선호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3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62656" y="2148211"/>
            <a:ext cx="6849389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한국로봇산업진흥원 측은 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대량수송에서 맞춤형 운송으로 물류산업 트렌드가 변하고 있고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제품 주기가 짧아지면서 제조과정에서도 다품종 소량 생산에 적합한 방식으로 변하고 있다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.” 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며 이는 </a:t>
            </a: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물류로봇의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큰 </a:t>
            </a:r>
            <a:r>
              <a:rPr lang="ko-KR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기회요인이라고</a:t>
            </a:r>
            <a:r>
              <a:rPr lang="ko-KR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설명했다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67146" y="-1814"/>
            <a:ext cx="776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물류로봇의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등장배경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 운송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9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1" y="2148211"/>
            <a:ext cx="47815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6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55495" y="21496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개체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390403"/>
              </p:ext>
            </p:extLst>
          </p:nvPr>
        </p:nvGraphicFramePr>
        <p:xfrm>
          <a:off x="2194664" y="1535867"/>
          <a:ext cx="7428373" cy="481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사진" r:id="rId3" imgW="5085714" imgH="3552381" progId="StaticDib">
                  <p:embed/>
                </p:oleObj>
              </mc:Choice>
              <mc:Fallback>
                <p:oleObj name="사진" r:id="rId3" imgW="5085714" imgH="3552381" progId="StaticDib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664" y="1535867"/>
                        <a:ext cx="7428373" cy="4814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5590" y="4941"/>
            <a:ext cx="1299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 is the presentation program used the most in the world.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67146" y="-1814"/>
            <a:ext cx="776641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물류로봇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산업의 규모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7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색상테마091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나눔스퀘어">
      <a:majorFont>
        <a:latin typeface="Proxima Nova Rg"/>
        <a:ea typeface="나눔스퀘어"/>
        <a:cs typeface=""/>
      </a:majorFont>
      <a:minorFont>
        <a:latin typeface="Proxima Nova Rg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색상테마091" id="{B0C85AE2-1114-4E30-8B3F-E766AA3E5274}" vid="{DCDA81B5-5385-4663-A990-963F3F45AEA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색상테마091</Template>
  <TotalTime>192</TotalTime>
  <Words>2203</Words>
  <Application>Microsoft Office PowerPoint</Application>
  <PresentationFormat>와이드스크린</PresentationFormat>
  <Paragraphs>437</Paragraphs>
  <Slides>30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Proxima Nova Rg</vt:lpstr>
      <vt:lpstr>굴림</vt:lpstr>
      <vt:lpstr>나눔스퀘어</vt:lpstr>
      <vt:lpstr>맑은 고딕</vt:lpstr>
      <vt:lpstr>Arial</vt:lpstr>
      <vt:lpstr>Times New Roman</vt:lpstr>
      <vt:lpstr>색상테마091</vt:lpstr>
      <vt:lpstr>Picture (Metafile)</vt:lpstr>
      <vt:lpstr>Picture (Device Independent Bitmap)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salt7534@naver.com</cp:lastModifiedBy>
  <cp:revision>25</cp:revision>
  <dcterms:created xsi:type="dcterms:W3CDTF">2017-03-27T00:32:25Z</dcterms:created>
  <dcterms:modified xsi:type="dcterms:W3CDTF">2019-01-02T09:25:16Z</dcterms:modified>
</cp:coreProperties>
</file>